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Proxima Nova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7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99ea87db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99ea87db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86d9ae810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86d9ae810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6b308870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6b308870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6b308870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6b308870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bedaa2be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bedaa2be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a683bbad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a683bbad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a683bbad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a683bbad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8b4690f17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8b4690f17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c1c88128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c1c88128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8b4690f17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8b4690f17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8b4690f17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8b4690f17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99ea87db4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99ea87db4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8d1436b7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8d1436b7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b20d0cd34c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b20d0cd34c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9927bef7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9927bef7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91e047aa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91e047aa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8f7002e3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8f7002e3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9ea87db4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9ea87db4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fd587d6c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fd587d6c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7fa803751ca82f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7fa803751ca82f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8b4690f1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8b4690f1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86d9ae81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86d9ae81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c1c881285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c1c881285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9ea87db44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9ea87db44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3885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510450" y="1117775"/>
            <a:ext cx="8123100" cy="92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Команда “Монолит”</a:t>
            </a:r>
            <a:endParaRPr sz="5200"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412375" y="28638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Проект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“Воздушно-инженерная школа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(CanSat в России)”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45818E"/>
              </a:solidFill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5865450" y="2366058"/>
            <a:ext cx="2768100" cy="27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E69138"/>
                </a:solidFill>
              </a:rPr>
              <a:t>Команда</a:t>
            </a:r>
            <a:endParaRPr sz="1800" b="1">
              <a:solidFill>
                <a:srgbClr val="F1C23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/>
              <a:t> </a:t>
            </a:r>
            <a:endParaRPr sz="1800" b="1">
              <a:solidFill>
                <a:srgbClr val="E6913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 Алексеев Мирослав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/>
              <a:t>Программист, схемотехник</a:t>
            </a:r>
            <a:endParaRPr sz="1800" b="1">
              <a:solidFill>
                <a:srgbClr val="F1C23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/>
              <a:t> </a:t>
            </a:r>
            <a:endParaRPr sz="12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A86E8"/>
                </a:solidFill>
              </a:rPr>
              <a:t>Зеленкевич Андрей</a:t>
            </a:r>
            <a:endParaRPr sz="1800">
              <a:solidFill>
                <a:srgbClr val="4A86E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/>
              <a:t>Конструктор, схемотехник</a:t>
            </a:r>
            <a:endParaRPr sz="1800" b="1">
              <a:solidFill>
                <a:srgbClr val="F1C23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/>
              <a:t> </a:t>
            </a:r>
            <a:endParaRPr sz="12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Кулиш Павел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/>
              <a:t>Программист</a:t>
            </a:r>
            <a:endParaRPr sz="12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2"/>
                </a:solidFill>
              </a:rPr>
              <a:t>   </a:t>
            </a:r>
            <a:endParaRPr sz="1800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14"/>
          <p:cNvSpPr txBox="1"/>
          <p:nvPr/>
        </p:nvSpPr>
        <p:spPr>
          <a:xfrm>
            <a:off x="991700" y="2366050"/>
            <a:ext cx="2552400" cy="21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1C232"/>
                </a:solidFill>
                <a:latin typeface="Proxima Nova"/>
                <a:ea typeface="Proxima Nova"/>
                <a:cs typeface="Proxima Nova"/>
                <a:sym typeface="Proxima Nova"/>
              </a:rPr>
              <a:t>Куратор</a:t>
            </a:r>
            <a:endParaRPr sz="1800" b="1">
              <a:solidFill>
                <a:srgbClr val="F1C2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Черкасова Марина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7 год участия в ВИШ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l="8389" r="8381"/>
          <a:stretch/>
        </p:blipFill>
        <p:spPr>
          <a:xfrm>
            <a:off x="3563700" y="2425075"/>
            <a:ext cx="2016599" cy="264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9603" y="28650"/>
            <a:ext cx="1488201" cy="7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8" y="0"/>
            <a:ext cx="912023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Алгоритм работы аппарата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663" y="768725"/>
            <a:ext cx="6354675" cy="40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11700" y="90075"/>
            <a:ext cx="85206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Схема подключения электронных компонентов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276" y="642951"/>
            <a:ext cx="6223450" cy="43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311700" y="90075"/>
            <a:ext cx="85206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Схема распределения питания </a:t>
            </a:r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387" y="687351"/>
            <a:ext cx="4691225" cy="42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213600" y="90075"/>
            <a:ext cx="85206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Энергобаланс </a:t>
            </a:r>
            <a:endParaRPr/>
          </a:p>
        </p:txBody>
      </p:sp>
      <p:sp>
        <p:nvSpPr>
          <p:cNvPr id="178" name="Google Shape;178;p27"/>
          <p:cNvSpPr txBox="1"/>
          <p:nvPr/>
        </p:nvSpPr>
        <p:spPr>
          <a:xfrm>
            <a:off x="688938" y="3869500"/>
            <a:ext cx="315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Компрессор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5246400" y="3929900"/>
            <a:ext cx="315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Поршень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0" name="Google Shape;180;p27" title="Диаграмма"/>
          <p:cNvPicPr preferRelativeResize="0"/>
          <p:nvPr/>
        </p:nvPicPr>
        <p:blipFill rotWithShape="1">
          <a:blip r:embed="rId3">
            <a:alphaModFix/>
          </a:blip>
          <a:srcRect l="2608" r="2208"/>
          <a:stretch/>
        </p:blipFill>
        <p:spPr>
          <a:xfrm>
            <a:off x="76200" y="1095300"/>
            <a:ext cx="4404901" cy="286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 title="Диаграмма"/>
          <p:cNvPicPr preferRelativeResize="0"/>
          <p:nvPr/>
        </p:nvPicPr>
        <p:blipFill rotWithShape="1">
          <a:blip r:embed="rId4">
            <a:alphaModFix/>
          </a:blip>
          <a:srcRect l="2377" r="2510"/>
          <a:stretch/>
        </p:blipFill>
        <p:spPr>
          <a:xfrm>
            <a:off x="4595325" y="1095300"/>
            <a:ext cx="4494399" cy="292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311700" y="90075"/>
            <a:ext cx="85206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Энергобаланс</a:t>
            </a:r>
            <a:endParaRPr/>
          </a:p>
        </p:txBody>
      </p:sp>
      <p:sp>
        <p:nvSpPr>
          <p:cNvPr id="188" name="Google Shape;188;p28"/>
          <p:cNvSpPr txBox="1"/>
          <p:nvPr/>
        </p:nvSpPr>
        <p:spPr>
          <a:xfrm>
            <a:off x="752675" y="4079150"/>
            <a:ext cx="315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Компрессор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5290700" y="4079150"/>
            <a:ext cx="315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Поршень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050" y="981075"/>
            <a:ext cx="4344550" cy="269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81075"/>
            <a:ext cx="4342252" cy="2697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311688" y="102475"/>
            <a:ext cx="85206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Масса и стоимость варианта с компрессором                 </a:t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092" y="628600"/>
            <a:ext cx="7265807" cy="43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311700" y="98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Масса и стоимость варианта с поршнем</a:t>
            </a:r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17</a:t>
            </a:fld>
            <a:endParaRPr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988" y="762638"/>
            <a:ext cx="7240018" cy="41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18</a:t>
            </a:fld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311700" y="90075"/>
            <a:ext cx="85206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Возможные нештатные ситуации</a:t>
            </a:r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88" y="747500"/>
            <a:ext cx="7686426" cy="41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19</a:t>
            </a:fld>
            <a:endParaRPr/>
          </a:p>
        </p:txBody>
      </p:sp>
      <p:sp>
        <p:nvSpPr>
          <p:cNvPr id="218" name="Google Shape;218;p32"/>
          <p:cNvSpPr txBox="1"/>
          <p:nvPr/>
        </p:nvSpPr>
        <p:spPr>
          <a:xfrm>
            <a:off x="259550" y="3143700"/>
            <a:ext cx="4718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M – масса аппарата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V – скорость спуска 5-11</a:t>
            </a:r>
            <a:endParaRPr>
              <a:highlight>
                <a:srgbClr val="9FC5E8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g – ускорение свободного падения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ρ – плотность воздуха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С – коэффициент аэродинамического сопротивления парашюта 1.2-1.3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S – площадь парашюта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D – диаметр купола парашюта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1706375" y="683075"/>
            <a:ext cx="24168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M = 349 гр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V = 8 м/с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g = 9,81 м/с</a:t>
            </a:r>
            <a:r>
              <a:rPr lang="ru" sz="1600" baseline="30000"/>
              <a:t>2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ρ = 1,225 кг/</a:t>
            </a:r>
            <a:r>
              <a:rPr lang="ru" sz="1600"/>
              <a:t>м</a:t>
            </a:r>
            <a:r>
              <a:rPr lang="ru" sz="1600" baseline="30000"/>
              <a:t>3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C = 1,2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S = 2Mg/CρV</a:t>
            </a:r>
            <a:r>
              <a:rPr lang="ru" sz="1600" baseline="30000"/>
              <a:t>2 </a:t>
            </a: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= 0,073</a:t>
            </a:r>
            <a:r>
              <a:rPr lang="ru" sz="1600"/>
              <a:t>м</a:t>
            </a:r>
            <a:r>
              <a:rPr lang="ru" sz="1600" baseline="30000"/>
              <a:t>2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D = 4S/π</a:t>
            </a:r>
            <a:r>
              <a:rPr lang="ru" sz="1600" baseline="30000"/>
              <a:t> </a:t>
            </a:r>
            <a:r>
              <a:rPr lang="ru" sz="1600">
                <a:latin typeface="Proxima Nova"/>
                <a:ea typeface="Proxima Nova"/>
                <a:cs typeface="Proxima Nova"/>
                <a:sym typeface="Proxima Nova"/>
              </a:rPr>
              <a:t>= 0,3047</a:t>
            </a:r>
            <a:r>
              <a:rPr lang="ru" sz="1600"/>
              <a:t>м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311700" y="90075"/>
            <a:ext cx="85206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Расчет парашюта</a:t>
            </a:r>
            <a:endParaRPr/>
          </a:p>
        </p:txBody>
      </p:sp>
      <p:pic>
        <p:nvPicPr>
          <p:cNvPr id="221" name="Google Shape;221;p32"/>
          <p:cNvPicPr preferRelativeResize="0"/>
          <p:nvPr/>
        </p:nvPicPr>
        <p:blipFill rotWithShape="1">
          <a:blip r:embed="rId3">
            <a:alphaModFix/>
          </a:blip>
          <a:srcRect l="2971" t="807" r="-1688" b="1925"/>
          <a:stretch/>
        </p:blipFill>
        <p:spPr>
          <a:xfrm>
            <a:off x="4773050" y="316350"/>
            <a:ext cx="3816225" cy="431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72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Обязательные задачи проекта</a:t>
            </a:r>
            <a:endParaRPr>
              <a:solidFill>
                <a:srgbClr val="5B9BD5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92475" y="801925"/>
            <a:ext cx="5765400" cy="32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600"/>
              <a:buFont typeface="Calibri"/>
              <a:buChar char="●"/>
            </a:pPr>
            <a:r>
              <a:rPr lang="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Измерение распределения температуры и давления во время подъема и спуска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600"/>
              <a:buFont typeface="Calibri"/>
              <a:buChar char="●"/>
            </a:pPr>
            <a:r>
              <a:rPr lang="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Получение и интерпретация данных 3-х осевого акселерометра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600"/>
              <a:buFont typeface="Calibri"/>
              <a:buChar char="●"/>
            </a:pPr>
            <a:r>
              <a:rPr lang="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Обеспечение скорости спуска в пределах 5-11 м/c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600"/>
              <a:buFont typeface="Calibri"/>
              <a:buChar char="●"/>
            </a:pPr>
            <a:r>
              <a:rPr lang="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Передача данных измерений по обязательным исследовательским задачам в процессе полёта аппарата на приемную станцию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600"/>
              <a:buFont typeface="Calibri"/>
              <a:buChar char="●"/>
            </a:pPr>
            <a:r>
              <a:rPr lang="ru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Обеспечение работы бортового оборудования не менее 3 часов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6D9EEB"/>
              </a:solidFill>
            </a:endParaRPr>
          </a:p>
          <a:p>
            <a:pPr marL="0" lvl="0" indent="0" algn="just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6D9EEB"/>
              </a:solidFill>
            </a:endParaRPr>
          </a:p>
          <a:p>
            <a:pPr marL="0" lvl="0" indent="0" algn="just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6D9EEB"/>
              </a:solidFill>
            </a:endParaRPr>
          </a:p>
          <a:p>
            <a:pPr marL="457200" lvl="0" indent="0" algn="just" rt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400" b="1">
              <a:solidFill>
                <a:srgbClr val="783F04"/>
              </a:solidFill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875" y="644700"/>
            <a:ext cx="1437013" cy="401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1450" y="644700"/>
            <a:ext cx="1603314" cy="401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20</a:t>
            </a:fld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350" y="702862"/>
            <a:ext cx="4839300" cy="43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11700" y="90075"/>
            <a:ext cx="85206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Обмен данными</a:t>
            </a:r>
            <a:endParaRPr/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850" y="1417475"/>
            <a:ext cx="610425" cy="158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>
            <a:spLocks noGrp="1"/>
          </p:cNvSpPr>
          <p:nvPr>
            <p:ph type="title"/>
          </p:nvPr>
        </p:nvSpPr>
        <p:spPr>
          <a:xfrm>
            <a:off x="365725" y="534325"/>
            <a:ext cx="8520600" cy="2676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 b="1">
                <a:solidFill>
                  <a:srgbClr val="6AA84F"/>
                </a:solidFill>
              </a:rPr>
              <a:t>Спасибо за внимание!</a:t>
            </a:r>
            <a:endParaRPr sz="7200" b="1">
              <a:solidFill>
                <a:srgbClr val="6AA84F"/>
              </a:solidFill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5477625" y="2706625"/>
            <a:ext cx="2768100" cy="21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1C232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Команда</a:t>
            </a:r>
            <a:endParaRPr sz="1800" b="1">
              <a:solidFill>
                <a:srgbClr val="F1C2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 b="1">
              <a:solidFill>
                <a:srgbClr val="F1C2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Алексеев Мирослав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Программист, схемотехник</a:t>
            </a:r>
            <a:endParaRPr sz="1800" b="1">
              <a:solidFill>
                <a:srgbClr val="F1C2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200" i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A86E8"/>
                </a:solidFill>
                <a:latin typeface="Proxima Nova"/>
                <a:ea typeface="Proxima Nova"/>
                <a:cs typeface="Proxima Nova"/>
                <a:sym typeface="Proxima Nova"/>
              </a:rPr>
              <a:t>Зеленкевич Андрей</a:t>
            </a:r>
            <a:endParaRPr sz="1800">
              <a:solidFill>
                <a:srgbClr val="4A86E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Конструктор, схемотехник</a:t>
            </a:r>
            <a:endParaRPr sz="1800" b="1">
              <a:solidFill>
                <a:srgbClr val="F1C2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200" i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Кулиш Павел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Программист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543400" y="2706625"/>
            <a:ext cx="2954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1C232"/>
                </a:solidFill>
                <a:latin typeface="Proxima Nova"/>
                <a:ea typeface="Proxima Nova"/>
                <a:cs typeface="Proxima Nova"/>
                <a:sym typeface="Proxima Nova"/>
              </a:rPr>
              <a:t>Куратор</a:t>
            </a:r>
            <a:endParaRPr sz="1800" b="1">
              <a:solidFill>
                <a:srgbClr val="F1C2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 b="1">
              <a:solidFill>
                <a:srgbClr val="F1C23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Черкасова Марина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8" name="Google Shape;238;p34"/>
          <p:cNvSpPr txBox="1">
            <a:spLocks noGrp="1"/>
          </p:cNvSpPr>
          <p:nvPr>
            <p:ph type="ctrTitle" idx="4294967295"/>
          </p:nvPr>
        </p:nvSpPr>
        <p:spPr>
          <a:xfrm>
            <a:off x="564475" y="2100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Команда “Монолит”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603" y="28650"/>
            <a:ext cx="1488201" cy="7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 rotWithShape="1">
          <a:blip r:embed="rId4">
            <a:alphaModFix/>
          </a:blip>
          <a:srcRect l="8389" r="8381"/>
          <a:stretch/>
        </p:blipFill>
        <p:spPr>
          <a:xfrm>
            <a:off x="3563700" y="2442400"/>
            <a:ext cx="2016599" cy="264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540600" y="520936"/>
            <a:ext cx="8062800" cy="39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Измерение степени радиоактивного заражения территории</a:t>
            </a:r>
            <a:endParaRPr sz="1600" dirty="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Распыление дезактивирующей жидкости</a:t>
            </a:r>
            <a:endParaRPr sz="1600" dirty="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Видеосъемка процесса распыления жидкости</a:t>
            </a:r>
            <a:endParaRPr sz="1600" dirty="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Прием телеметрии аппарата на собственной наземной станции</a:t>
            </a:r>
            <a:endParaRPr sz="1600" dirty="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Использование радиомаяка для поиска аппарата</a:t>
            </a:r>
            <a:endParaRPr sz="1600" dirty="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Измерение влажности воздуха на протяжении полёта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Сбор данных GPS о положении аппарата в пространстве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Бесконтактная фиксация момента отделения от РН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Световая индикация состояния миссии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Сохранение телеметрии на SD карту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Подача звукового сигнала (писк) для облегчения поиска аппарата</a:t>
            </a:r>
            <a:endParaRPr sz="1600" dirty="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Построение траектории полета аппарата (после приземления)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22</a:t>
            </a:fld>
            <a:endParaRPr/>
          </a:p>
        </p:txBody>
      </p:sp>
      <p:sp>
        <p:nvSpPr>
          <p:cNvPr id="247" name="Google Shape;247;p35"/>
          <p:cNvSpPr txBox="1"/>
          <p:nvPr/>
        </p:nvSpPr>
        <p:spPr>
          <a:xfrm rot="-5400000">
            <a:off x="-1724825" y="2636950"/>
            <a:ext cx="43251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FF99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311700" y="72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Дополнительные задачи проекта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23</a:t>
            </a:fld>
            <a:endParaRPr/>
          </a:p>
        </p:txBody>
      </p:sp>
      <p:sp>
        <p:nvSpPr>
          <p:cNvPr id="254" name="Google Shape;254;p36"/>
          <p:cNvSpPr txBox="1">
            <a:spLocks noGrp="1"/>
          </p:cNvSpPr>
          <p:nvPr>
            <p:ph type="title"/>
          </p:nvPr>
        </p:nvSpPr>
        <p:spPr>
          <a:xfrm>
            <a:off x="311700" y="72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Энергопотребление компонентов аппарата</a:t>
            </a:r>
            <a:endParaRPr/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963" y="763675"/>
            <a:ext cx="7866075" cy="41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24</a:t>
            </a:fld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title"/>
          </p:nvPr>
        </p:nvSpPr>
        <p:spPr>
          <a:xfrm>
            <a:off x="311700" y="72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План-график работ</a:t>
            </a:r>
            <a:endParaRPr/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75" y="720900"/>
            <a:ext cx="8167657" cy="4168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90075"/>
            <a:ext cx="85206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Исследовательская задача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700" y="789150"/>
            <a:ext cx="8520600" cy="40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300"/>
              <a:buChar char="●"/>
            </a:pPr>
            <a:r>
              <a:rPr lang="ru" sz="21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Общая исследовательская задача - отработка технологий для дезактивации территории, зараженной частицами радиоактивной пыли.</a:t>
            </a:r>
            <a:endParaRPr sz="2100"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sz="1700" i="1">
              <a:solidFill>
                <a:srgbClr val="666666"/>
              </a:solidFill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75" y="2077673"/>
            <a:ext cx="2220800" cy="25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525" y="2212050"/>
            <a:ext cx="5223049" cy="241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540600" y="541575"/>
            <a:ext cx="8062800" cy="4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Измерение степени радиоактивного заражения территории</a:t>
            </a:r>
            <a:endParaRPr sz="1600" dirty="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Распыление дезактивирующей жидкости</a:t>
            </a:r>
            <a:endParaRPr sz="1600" dirty="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Видеосъемка процесса распыления жидкости</a:t>
            </a:r>
            <a:endParaRPr sz="1600" dirty="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Прием телеметрии аппарата на собственной наземной станции</a:t>
            </a:r>
            <a:endParaRPr sz="1600" dirty="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Использование радиомаяка для поиска аппарата</a:t>
            </a:r>
            <a:endParaRPr sz="1600" dirty="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Измерение влажности воздуха на протяжении полёта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Сбор данных GPS о положении аппарата в пространстве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Бесконтактная фиксация момента отделения от РН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Световая индикация состояния миссии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Сохранение телеметрии на SD карту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Подача звукового сигнала (писк) для облегчения поиска аппарата</a:t>
            </a:r>
            <a:endParaRPr sz="1600" dirty="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Calibri"/>
              <a:buChar char="●"/>
            </a:pPr>
            <a:r>
              <a:rPr lang="ru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Построение траектории полета аппарата (после приземления)</a:t>
            </a:r>
            <a:endParaRPr sz="1600" dirty="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sp>
        <p:nvSpPr>
          <p:cNvPr id="95" name="Google Shape;95;p17"/>
          <p:cNvSpPr txBox="1"/>
          <p:nvPr/>
        </p:nvSpPr>
        <p:spPr>
          <a:xfrm rot="-5400000">
            <a:off x="-1724825" y="2636950"/>
            <a:ext cx="43251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FF99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311700" y="72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Дополнительные задачи проекта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Схема деления аппарата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425" y="648700"/>
            <a:ext cx="6801152" cy="43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90075"/>
            <a:ext cx="85206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Компоновочная схема аппарата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100" y="639175"/>
            <a:ext cx="5075799" cy="4386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227650" y="1359000"/>
            <a:ext cx="5673000" cy="30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ru" sz="16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Механизм с компрессором состоит из:</a:t>
            </a:r>
            <a:endParaRPr sz="1600"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03599" lvl="1" indent="-331999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➢"/>
            </a:pPr>
            <a:r>
              <a:rPr lang="ru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ёмкости с жидкостью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03599" lvl="1" indent="-331999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➢"/>
            </a:pPr>
            <a:r>
              <a:rPr lang="ru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резиновых трубок, обеспечивающих подачу жидкости из емкости к распылителю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03599" lvl="1" indent="-331999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➢"/>
            </a:pPr>
            <a:r>
              <a:rPr lang="ru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распылителя жидкости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03599" lvl="1" indent="-331999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➢"/>
            </a:pPr>
            <a:r>
              <a:rPr lang="ru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электродвигателя для распылителя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03599" lvl="1" indent="-331999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➢"/>
            </a:pPr>
            <a:r>
              <a:rPr lang="ru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компрессора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03599" lvl="1" indent="-331999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➢"/>
            </a:pPr>
            <a:r>
              <a:rPr lang="ru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клапана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311700" y="72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распыления дезактивирующей жидкости</a:t>
            </a: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227650" y="644700"/>
            <a:ext cx="4526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i="1">
                <a:latin typeface="Times New Roman"/>
                <a:ea typeface="Times New Roman"/>
                <a:cs typeface="Times New Roman"/>
                <a:sym typeface="Times New Roman"/>
              </a:rPr>
              <a:t>Предназначена для дезактивации территории, зараженной частицами радиоактивной пыли.</a:t>
            </a:r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227650" y="3578450"/>
            <a:ext cx="30282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latin typeface="Times New Roman"/>
                <a:ea typeface="Times New Roman"/>
                <a:cs typeface="Times New Roman"/>
                <a:sym typeface="Times New Roman"/>
              </a:rPr>
              <a:t>Плюсы конструкции: </a:t>
            </a:r>
            <a:endParaRPr sz="16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-легче обеспечить герметичность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-меньше деталей нужно изготавливать самостоятельно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3255850" y="3578450"/>
            <a:ext cx="2346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latin typeface="Times New Roman"/>
                <a:ea typeface="Times New Roman"/>
                <a:cs typeface="Times New Roman"/>
                <a:sym typeface="Times New Roman"/>
              </a:rPr>
              <a:t>Минусы конструкции:</a:t>
            </a:r>
            <a:endParaRPr sz="16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-высокая масса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-меньшая скорость истечения жидкости</a:t>
            </a:r>
            <a:endParaRPr sz="16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l="33564" r="38301"/>
          <a:stretch/>
        </p:blipFill>
        <p:spPr>
          <a:xfrm>
            <a:off x="6378342" y="644712"/>
            <a:ext cx="2094107" cy="43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body" idx="1"/>
          </p:nvPr>
        </p:nvSpPr>
        <p:spPr>
          <a:xfrm>
            <a:off x="227650" y="1359000"/>
            <a:ext cx="4764600" cy="30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ru" sz="16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Механизм с поршнем состоит из:</a:t>
            </a:r>
            <a:endParaRPr sz="1600"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03599" lvl="1" indent="-331999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➢"/>
            </a:pPr>
            <a:r>
              <a:rPr lang="ru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ёмкости с жидкостью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03599" lvl="1" indent="-331999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➢"/>
            </a:pPr>
            <a:r>
              <a:rPr lang="ru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резиновых трубок, обеспечивающих подачу жидкости из емкости к распылителю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03599" lvl="1" indent="-331999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➢"/>
            </a:pPr>
            <a:r>
              <a:rPr lang="ru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распылителя жидкости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03599" lvl="1" indent="-331999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➢"/>
            </a:pPr>
            <a:r>
              <a:rPr lang="ru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электродвигателя для распылителя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03599" lvl="1" indent="-331999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➢"/>
            </a:pPr>
            <a:r>
              <a:rPr lang="ru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электродвигателя с валом для поршня</a:t>
            </a:r>
            <a:endParaRPr sz="1600"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i="1"/>
          </a:p>
        </p:txBody>
      </p:sp>
      <p:sp>
        <p:nvSpPr>
          <p:cNvPr id="127" name="Google Shape;12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311700" y="72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распыления дезактивирующей жидкости</a:t>
            </a:r>
            <a:endParaRPr/>
          </a:p>
        </p:txBody>
      </p:sp>
      <p:sp>
        <p:nvSpPr>
          <p:cNvPr id="129" name="Google Shape;129;p21"/>
          <p:cNvSpPr txBox="1"/>
          <p:nvPr/>
        </p:nvSpPr>
        <p:spPr>
          <a:xfrm>
            <a:off x="227650" y="644700"/>
            <a:ext cx="46818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i="1">
                <a:latin typeface="Times New Roman"/>
                <a:ea typeface="Times New Roman"/>
                <a:cs typeface="Times New Roman"/>
                <a:sym typeface="Times New Roman"/>
              </a:rPr>
              <a:t>Предназначена для дезактивации территории, зараженной частицами радиоактивной пыли.</a:t>
            </a:r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227650" y="3578450"/>
            <a:ext cx="302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latin typeface="Times New Roman"/>
                <a:ea typeface="Times New Roman"/>
                <a:cs typeface="Times New Roman"/>
                <a:sym typeface="Times New Roman"/>
              </a:rPr>
              <a:t>Плюсы конструкции: </a:t>
            </a:r>
            <a:endParaRPr sz="16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-меньшая масса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-компактность конструкции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3255850" y="3578450"/>
            <a:ext cx="28485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latin typeface="Times New Roman"/>
                <a:ea typeface="Times New Roman"/>
                <a:cs typeface="Times New Roman"/>
                <a:sym typeface="Times New Roman"/>
              </a:rPr>
              <a:t>Минусы конструкции:</a:t>
            </a:r>
            <a:endParaRPr sz="16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-большинство деталей нужно изготавливать самостоятельно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Times New Roman"/>
                <a:ea typeface="Times New Roman"/>
                <a:cs typeface="Times New Roman"/>
                <a:sym typeface="Times New Roman"/>
              </a:rPr>
              <a:t>-сложно обеспечить герметичность</a:t>
            </a:r>
            <a:endParaRPr sz="16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l="29896" r="38667"/>
          <a:stretch/>
        </p:blipFill>
        <p:spPr>
          <a:xfrm>
            <a:off x="6274950" y="644700"/>
            <a:ext cx="2315449" cy="4361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-211150" y="1582325"/>
            <a:ext cx="3802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Счетчик Гейгера-Мюллера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СБМ 20-1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250" y="2837675"/>
            <a:ext cx="6126849" cy="21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00" y="3178762"/>
            <a:ext cx="2501450" cy="1465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311700" y="90075"/>
            <a:ext cx="85206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Исследование радиационной обстановки</a:t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 rotWithShape="1">
          <a:blip r:embed="rId5">
            <a:alphaModFix/>
          </a:blip>
          <a:srcRect t="36795" b="34013"/>
          <a:stretch/>
        </p:blipFill>
        <p:spPr>
          <a:xfrm>
            <a:off x="507863" y="1057337"/>
            <a:ext cx="2377875" cy="4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5215569" y="-851075"/>
            <a:ext cx="196756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</Words>
  <Application>Microsoft Office PowerPoint</Application>
  <PresentationFormat>Экран (16:9)</PresentationFormat>
  <Paragraphs>158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Times New Roman</vt:lpstr>
      <vt:lpstr>Calibri</vt:lpstr>
      <vt:lpstr>Proxima Nova</vt:lpstr>
      <vt:lpstr>Arial</vt:lpstr>
      <vt:lpstr>Spearmint</vt:lpstr>
      <vt:lpstr>Команда “Монолит”</vt:lpstr>
      <vt:lpstr>Обязательные задачи проекта</vt:lpstr>
      <vt:lpstr>Исследовательская задача</vt:lpstr>
      <vt:lpstr>Дополнительные задачи проекта</vt:lpstr>
      <vt:lpstr>Схема деления аппарата </vt:lpstr>
      <vt:lpstr>Компоновочная схема аппарата</vt:lpstr>
      <vt:lpstr>Система распыления дезактивирующей жидкости</vt:lpstr>
      <vt:lpstr>Система распыления дезактивирующей жидкости</vt:lpstr>
      <vt:lpstr>Исследование радиационной обстановки</vt:lpstr>
      <vt:lpstr>Презентация PowerPoint</vt:lpstr>
      <vt:lpstr>Алгоритм работы аппарата </vt:lpstr>
      <vt:lpstr>Схема подключения электронных компонентов</vt:lpstr>
      <vt:lpstr>Схема распределения питания </vt:lpstr>
      <vt:lpstr>Энергобаланс </vt:lpstr>
      <vt:lpstr>Энергобаланс</vt:lpstr>
      <vt:lpstr>Масса и стоимость варианта с компрессором                 </vt:lpstr>
      <vt:lpstr>Масса и стоимость варианта с поршнем</vt:lpstr>
      <vt:lpstr>Возможные нештатные ситуации</vt:lpstr>
      <vt:lpstr>Расчет парашюта</vt:lpstr>
      <vt:lpstr>Обмен данными</vt:lpstr>
      <vt:lpstr>Спасибо за внимание!</vt:lpstr>
      <vt:lpstr>Дополнительные задачи проекта</vt:lpstr>
      <vt:lpstr>Энергопотребление компонентов аппарата</vt:lpstr>
      <vt:lpstr>План-график работ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Команда “Монолит”</dc:title>
  <cp:lastModifiedBy>Asus</cp:lastModifiedBy>
  <cp:revision>1</cp:revision>
  <dcterms:modified xsi:type="dcterms:W3CDTF">2022-03-10T13:55:55Z</dcterms:modified>
</cp:coreProperties>
</file>